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90" r:id="rId2"/>
    <p:sldId id="257" r:id="rId3"/>
    <p:sldId id="258" r:id="rId4"/>
    <p:sldId id="259" r:id="rId5"/>
    <p:sldId id="286" r:id="rId6"/>
    <p:sldId id="287" r:id="rId7"/>
    <p:sldId id="288" r:id="rId8"/>
    <p:sldId id="285" r:id="rId9"/>
    <p:sldId id="265" r:id="rId10"/>
    <p:sldId id="291" r:id="rId11"/>
    <p:sldId id="283" r:id="rId12"/>
    <p:sldId id="284" r:id="rId13"/>
    <p:sldId id="276" r:id="rId14"/>
    <p:sldId id="277" r:id="rId15"/>
    <p:sldId id="278" r:id="rId16"/>
    <p:sldId id="279" r:id="rId17"/>
    <p:sldId id="281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3266-F1B0-4426-8EB2-1C8F1E2170E9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8A43-7CE8-42A6-BF2C-13A1C3978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4E36-3FA0-4076-9769-AB3B13CB408E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E525-E1DD-4249-B2BC-BB829F097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3796-19E0-4B4D-9EC9-11A8A0F13BB1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DC15-44DA-4317-A1DF-D363A709B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5B5E-F607-4761-ABAE-481629545B56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CF92-02B4-4409-A1E3-97F39E56E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E474-B1BE-4CD0-B101-58988F1B6F02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2C3A-41C5-426E-AEF4-FA50A60AA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0E8F-4742-46EC-A165-C5FC9187C9D6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07AC-E35F-48C1-90A4-36FBFD26A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3618-431D-4E9C-86A4-98E64E91AEF2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CD8C-8630-4508-9E55-9A1112856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2F4E-3EEB-4167-AA3A-EAC3C19F0088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7938-4EF6-427A-8846-DFFF614C0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ABF6-0FEE-44E5-B569-BC35AFE74809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0C49-EEEB-4A24-84CC-14841E00C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D227-ABAB-4EDF-8091-D09426ED87FB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A44A-75A1-461A-A653-7D1610E7E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AEBB-2457-4C2D-B37B-58768D5E5869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F1F2-A32A-4E79-B348-99BA3F9A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A3BA49-2EAA-4A40-A0CF-5810B7E06DDF}" type="datetimeFigureOut">
              <a:rPr lang="ru-RU"/>
              <a:pPr>
                <a:defRPr/>
              </a:pPr>
              <a:t>25.02.2016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C2D4BE-7B84-4430-8998-FCE5548FA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1" r:id="rId2"/>
    <p:sldLayoutId id="2147483800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01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6237288"/>
            <a:ext cx="6172200" cy="160337"/>
          </a:xfrm>
        </p:spPr>
        <p:txBody>
          <a:bodyPr>
            <a:normAutofit fontScale="92500" lnSpcReduction="10000"/>
          </a:bodyPr>
          <a:lstStyle/>
          <a:p>
            <a:pPr marR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" smtClean="0"/>
              <a:t>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88640"/>
            <a:ext cx="7488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Monotype Corsiva" pitchFamily="66" charset="0"/>
              </a:rPr>
              <a:t>Готовность ребенка к школе</a:t>
            </a:r>
          </a:p>
        </p:txBody>
      </p:sp>
      <p:pic>
        <p:nvPicPr>
          <p:cNvPr id="10" name="Рисунок 9" descr="gruppi_kratkovremennogo_prebiva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9139">
            <a:off x="353973" y="1728532"/>
            <a:ext cx="2389282" cy="244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hutterstock_21440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1451">
            <a:off x="1495818" y="4628695"/>
            <a:ext cx="2699792" cy="213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hkola-reben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0865">
            <a:off x="3658305" y="2576518"/>
            <a:ext cx="2920843" cy="190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08104" y="4725144"/>
            <a:ext cx="3602485" cy="194311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Подготовили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учитель-логопед Цишковская Н.П.</a:t>
            </a:r>
          </a:p>
          <a:p>
            <a:pPr algn="ctr"/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едагог-психолог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Лукьянова И.Б.</a:t>
            </a:r>
          </a:p>
          <a:p>
            <a:pPr algn="ctr"/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.yandex.net/i?id=34484108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430" y="428605"/>
            <a:ext cx="1653136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8" descr="http://im0-tub.yandex.net/i?id=271393360-1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2291209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http://im3-tub.yandex.net/i?id=261411384-09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2"/>
            <a:ext cx="188206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http://im4-tub.yandex.net/i?id=152825940-04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642918"/>
            <a:ext cx="1964555" cy="130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 чем проявляется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неподготовленность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 к школьному обучению?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Неподготовленный к школе ребенок не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может сосредоточиться на уроке, часто       отвлекается, не может включиться в общий режим работы класса. Он проявляет мало инициативы, тяготеет к шаблонным действиям и решениям, у него возникают  затруднения в общении с взрослыми и сверстниками по поводу учебных  задач.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Даже не все 7-летки готовы в этом смысле к школе, хотя они могут уметь читать, писать и считать, не говоря уже о 6-летках.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«Быть готовым к школе – не значит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уметь читать, писать и считать.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Быть готовым к школе – значит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быть готовым всему этому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научиться.»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( </a:t>
            </a:r>
            <a:r>
              <a:rPr lang="ru-RU" sz="2000" b="1" dirty="0" err="1" smtClean="0">
                <a:solidFill>
                  <a:srgbClr val="002060"/>
                </a:solidFill>
              </a:rPr>
              <a:t>Венгер</a:t>
            </a:r>
            <a:r>
              <a:rPr lang="ru-RU" sz="2000" b="1" dirty="0" smtClean="0">
                <a:solidFill>
                  <a:srgbClr val="002060"/>
                </a:solidFill>
              </a:rPr>
              <a:t> Л.А.)</a:t>
            </a:r>
          </a:p>
        </p:txBody>
      </p:sp>
    </p:spTree>
    <p:extLst>
      <p:ext uri="{BB962C8B-B14F-4D97-AF65-F5344CB8AC3E}">
        <p14:creationId xmlns:p14="http://schemas.microsoft.com/office/powerpoint/2010/main" val="1933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3850" y="476250"/>
            <a:ext cx="7467600" cy="4397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логопеда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435975" cy="55451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</a:t>
            </a: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Речь – это канал развития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интеллекта. Чем раньше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будет усвоен язык,  тем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легче и полнее будут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усвоены знания.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                                                             Н.И. </a:t>
            </a:r>
            <a:r>
              <a:rPr lang="ru-RU" sz="2000" dirty="0" err="1" smtClean="0">
                <a:solidFill>
                  <a:srgbClr val="00B050"/>
                </a:solidFill>
                <a:cs typeface="Times New Roman" pitchFamily="18" charset="0"/>
              </a:rPr>
              <a:t>Жинкин</a:t>
            </a:r>
            <a:endParaRPr lang="ru-RU" sz="20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У будущего первоклассника должны быть усвоены все звуки русского языка.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Если у Вашего ребёнка есть дефекты речи обратитесь за помощью к логопеду. Выполняйте чётко советы и рекомендации, предложенные данным специалистом.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Любые нарушения звукопроизношения ведут к образованию специфических  ошибок на письме. Это замена букв, искажения, пропуски и др.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       </a:t>
            </a:r>
            <a:endParaRPr lang="ru-RU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Работник\Desktop\Новая папка\IMG_20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7951" b="28719"/>
          <a:stretch/>
        </p:blipFill>
        <p:spPr bwMode="auto">
          <a:xfrm>
            <a:off x="1115616" y="1052736"/>
            <a:ext cx="354390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686800" cy="5565775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cs typeface="Times New Roman" pitchFamily="18" charset="0"/>
              </a:rPr>
              <a:t>Во избежание таких ошибок играйте с ребёнком в игры на определение звука в слове, считайте количество звуков в слове. Очень полезно разгадывать кроссворды,  ребусы, шарады.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 Для уроков письма необходима хорошо развитая мелкая моторика рук. Приучайте ребёнка к домашнему труду, развивайте навыки самообслуживания. Чаще давайте в руки ножницы, иголку, пластилин. Посещайте кружки бумагопластики и 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бисероплетения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 Если у Вашего ребёнка плохая память, он невнимателен, рассеян, если наблюдаются какие – либо нервные беспокойства,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энурез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,  необходимо обязательное лечение и консультация детского невролога.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i="1" u="sng" dirty="0" smtClean="0">
                <a:solidFill>
                  <a:srgbClr val="C00000"/>
                </a:solidFill>
                <a:cs typeface="Times New Roman" pitchFamily="18" charset="0"/>
              </a:rPr>
              <a:t>Развивайте речь ребёнка!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 кухне покажите и проговорите всю посуду, в огороде – овощи, в лесу – деревья, кустарники, цветы и грибы. Сравнивайте между собой предметы по вкусу, размеру, предназначению, запаху.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7467600" cy="55451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все время поддерживать ребенка;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- научиться сопереживать с ребёнком тяжёлые моменты;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- удержаться   от замечаний и претензий;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-относится  к ребёнку крайне деликатно;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-много разговаривать, искренне интересоваться  мыслями маленького школьника, его чувствами, а не только тем, сделал ли он уроки и что ел на обед;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- относится с уважением к педагогу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                 </a:t>
            </a:r>
            <a:br>
              <a:rPr lang="ru-RU" dirty="0" smtClean="0"/>
            </a:b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i="1" dirty="0" smtClean="0">
                <a:solidFill>
                  <a:srgbClr val="7030A0"/>
                </a:solidFill>
              </a:rPr>
              <a:t>все сложности ребенок сможет преодолеть   достаточно быстро и легко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214563" y="4643438"/>
            <a:ext cx="27178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 descr="ребенок-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908720"/>
            <a:ext cx="3600400" cy="250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1338" y="620713"/>
            <a:ext cx="7467601" cy="511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Памятка родителям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748712" cy="56165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/>
              <a:t>    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Как строить отношения с учителем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  Относитесь всегда к учителю уважительно, особенно проявляйте это в присутствии своих детей, не говорите резко об ошибках педагогов, хотя они склонны ошибаться, как и все люди. Не сравнивайте предыдущего учителя с настоящим.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Цените желание учителя сообщить Вам что-то новое и важное о ребенке.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Не забывайте, что до 95% педагогов - женщины, а они требуют деликатности, сдержанности и внимания.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Постарайтесь увидеть в учителе своего союзника, понять его озабоченность делами Вашего ребенка, разделяйте степень высокой ответственности, которую он несет на себе.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Терпеливо выслушивайте педагога, не стесняйтесь и не бойтесь задавать любые вопросы, чтобы исключить недомолвки и неясности. Чем больше Вы будете знать, тем легче будет общаться. </a:t>
            </a:r>
            <a:b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   </a:t>
            </a:r>
            <a:b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8748713" cy="47767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i="1" dirty="0" smtClean="0">
                <a:solidFill>
                  <a:srgbClr val="0070C0"/>
                </a:solidFill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Не сердитесь, если в речи педагога уловите поучительный тон: это профессиональная привычка многих людей, работающих с детьми.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Не избегайте общения с педагогом, даже если он Вам не очень нравится, чаще пользуйтесь телефоном, проявляйте инициативу в установлении контакта.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Конструктивно принимайте критику в свой адрес: в ней всегда есть моменты, которые обязательно нужно принять к сведению. Если содержание критических замечаний остается прежним, задумайтесь, почему нет изменений.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Не давайте воли эмоциям: когда чувствуете, что их трудно контролировать, представьте себя на месте учителя.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Если у Вас возникают трудности в воспитании ребенка, скажите об этом педагогу: вместе будет легче. </a:t>
            </a:r>
            <a:b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77ff7c4a969436dd232d6ea253c377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869160"/>
            <a:ext cx="314325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47504_420c7bdd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665458"/>
            <a:ext cx="3292105" cy="219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7467600" cy="725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родителям от  ребёнка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402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Любите меня и не забывайте выражать свою любовь (взглядом, улыбкой, прикосновением).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Любите меня просто за то, что я есть, и я стану еще лучше.   </a:t>
            </a:r>
            <a:r>
              <a:rPr lang="ru-RU" sz="2000" dirty="0" smtClean="0">
                <a:cs typeface="Times New Roman" pitchFamily="18" charset="0"/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Не бойтесь проявлять твердость по отношению ко мне, особенно это касается ваших родительских требований. Я должен знать границы дозволенного.   </a:t>
            </a:r>
            <a:r>
              <a:rPr lang="ru-RU" sz="2000" dirty="0" smtClean="0">
                <a:cs typeface="Times New Roman" pitchFamily="18" charset="0"/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 Не сравнивайте меня с другими. Я имею право быть другим и я единственный такой на всей земле.    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Я очень вас люблю и всегда хочу быть любимым вами. Поэтому не огорчайтесь, когда я раздражаюсь и злюсь на вас, когда капризничаю или кричу. Это пройдет. Мои чувства, как и ваши, не вечны. Возможно, я хочу, чтобы вы больше обращали на меня внимания.   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Никогда не обзывайте меня. Это больно ранит меня, тогда рушатся все мои надежды и я не верю в себя.   </a:t>
            </a:r>
            <a:r>
              <a:rPr lang="ru-RU" sz="2000" dirty="0" smtClean="0">
                <a:cs typeface="Times New Roman" pitchFamily="18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812800"/>
            <a:ext cx="8362950" cy="6045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C00000"/>
                </a:solidFill>
              </a:rPr>
              <a:t>Дайте мне право на ошибку и не заставляйте меня считать, что мои ошибки - преступления. Всем люди могут ошибаться. Никто не совершенен.    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Найдите время и выслушайте меня. Иногда мне хочется рассказать о себе и моих проблемах.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030A0"/>
                </a:solidFill>
              </a:rPr>
              <a:t>Не вызывайте у меня чувство вины и не говорите: "Из-за тебя в моей жизни ничего не складывается!" Ведь я не отвечаю за проблемы взрослых.   </a:t>
            </a:r>
            <a:r>
              <a:rPr lang="ru-RU" dirty="0" smtClean="0"/>
              <a:t>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Помните, что я многому учусь у вас и хочу быть похожим на вас.   </a:t>
            </a:r>
            <a:r>
              <a:rPr lang="ru-RU" dirty="0" smtClean="0"/>
              <a:t>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Будьте готовы воспринимать меня как личность, отдельную от вас и не похожею на вас.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Представляйте требования, которые соответствуют моему возрасту.    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B050"/>
                </a:solidFill>
              </a:rPr>
              <a:t> Не делайте мне замечаний в присутствии других людей. </a:t>
            </a:r>
            <a:r>
              <a:rPr lang="ru-RU" dirty="0" smtClean="0"/>
              <a:t>  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33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3300" i="1" dirty="0" smtClean="0">
                <a:solidFill>
                  <a:srgbClr val="C00000"/>
                </a:solidFill>
              </a:rPr>
              <a:t>Заботьтесь обо мне!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ru-RU" b="1" dirty="0" smtClean="0"/>
              <a:t>    Спасибо за внимание!</a:t>
            </a:r>
            <a:endParaRPr lang="ru-RU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928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 к   школе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7467600" cy="5116512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1. Физиологическая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2.Психологическая: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Мотивационная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Коммуникативная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Волевая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Интеллектуальная</a:t>
            </a:r>
          </a:p>
          <a:p>
            <a:pPr marL="804863" indent="-44926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Речевая.</a:t>
            </a:r>
          </a:p>
        </p:txBody>
      </p:sp>
      <p:pic>
        <p:nvPicPr>
          <p:cNvPr id="5" name="Рисунок 4" descr="school2506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411721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939800"/>
          </a:xfrm>
        </p:spPr>
        <p:txBody>
          <a:bodyPr/>
          <a:lstStyle/>
          <a:p>
            <a:pPr eaLnBrk="1" hangingPunct="1"/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Физиологическая готовность_____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527175"/>
            <a:ext cx="7467600" cy="53308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1. Рост, вес, общее состояние здоровья;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2.Анатомо-физиологическая перестройка организма;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3.Качественные и структурные изменения головного мозга;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4.Изменения в протекании нервных процессов;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cs typeface="Times New Roman" pitchFamily="18" charset="0"/>
              </a:rPr>
              <a:t>        </a:t>
            </a:r>
            <a:r>
              <a:rPr lang="ru-RU" i="1" dirty="0" smtClean="0">
                <a:solidFill>
                  <a:srgbClr val="7030A0"/>
                </a:solidFill>
                <a:cs typeface="Times New Roman" pitchFamily="18" charset="0"/>
              </a:rPr>
              <a:t>формирование волевых качеств, необходимых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cs typeface="Times New Roman" pitchFamily="18" charset="0"/>
              </a:rPr>
              <a:t>                           будущему школьнику   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3113087" y="1358901"/>
            <a:ext cx="720725" cy="6445250"/>
          </a:xfrm>
          <a:prstGeom prst="rightBrace">
            <a:avLst>
              <a:gd name="adj1" fmla="val 68525"/>
              <a:gd name="adj2" fmla="val 49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kak-horosho-uchitsja-v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96752"/>
            <a:ext cx="2987824" cy="257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Слабые стороны в </a:t>
            </a:r>
            <a:b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физиологической готовности 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916113"/>
            <a:ext cx="8229600" cy="4389437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accent3"/>
                </a:solidFill>
                <a:cs typeface="Times New Roman" pitchFamily="18" charset="0"/>
              </a:rPr>
              <a:t>Быстрое истощение запаса энергии;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accent3"/>
                </a:solidFill>
                <a:cs typeface="Times New Roman" pitchFamily="18" charset="0"/>
              </a:rPr>
              <a:t>Опасность искривления позвоночника;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accent3"/>
                </a:solidFill>
                <a:cs typeface="Times New Roman" pitchFamily="18" charset="0"/>
              </a:rPr>
              <a:t>Искривление костей руки;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solidFill>
                <a:schemeClr val="accent3"/>
              </a:solidFill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92D050"/>
                </a:solidFill>
                <a:cs typeface="Times New Roman" pitchFamily="18" charset="0"/>
              </a:rPr>
              <a:t>Строгое соблюдение режима дня;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92D050"/>
                </a:solidFill>
                <a:cs typeface="Times New Roman" pitchFamily="18" charset="0"/>
              </a:rPr>
              <a:t>Дозированные нагрузки;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92D050"/>
                </a:solidFill>
                <a:cs typeface="Times New Roman" pitchFamily="18" charset="0"/>
              </a:rPr>
              <a:t>Профилактика  сколиоза</a:t>
            </a:r>
            <a:endParaRPr lang="ru-RU" b="1" dirty="0">
              <a:solidFill>
                <a:srgbClr val="92D050"/>
              </a:solidFill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51050" y="3716338"/>
            <a:ext cx="1873250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15231721-group-of-school-child-with-book--isol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6969" y="2924944"/>
            <a:ext cx="341703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836613"/>
            <a:ext cx="7402513" cy="1143000"/>
          </a:xfrm>
        </p:spPr>
        <p:txBody>
          <a:bodyPr/>
          <a:lstStyle/>
          <a:p>
            <a:pPr algn="ctr" eaLnBrk="1" hangingPunct="1"/>
            <a:r>
              <a:rPr lang="ru-RU" sz="3200" b="1" i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 (личностная) готовность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2420938"/>
            <a:ext cx="7467600" cy="443706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внутренняя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 внешняя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ребёнок хочет идти в школу,      у ребёнка появится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потому что там интересно          ранец, тетради, </a:t>
            </a:r>
            <a:r>
              <a:rPr lang="ru-RU" dirty="0" err="1" smtClean="0">
                <a:solidFill>
                  <a:srgbClr val="00B0F0"/>
                </a:solidFill>
                <a:cs typeface="Times New Roman" pitchFamily="18" charset="0"/>
              </a:rPr>
              <a:t>учебни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(он хочет много узнать)              </a:t>
            </a:r>
            <a:r>
              <a:rPr lang="ru-RU" dirty="0" err="1" smtClean="0">
                <a:solidFill>
                  <a:srgbClr val="00B0F0"/>
                </a:solidFill>
                <a:cs typeface="Times New Roman" pitchFamily="18" charset="0"/>
              </a:rPr>
              <a:t>ки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 и т.д.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социальная позиция школьника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   </a:t>
            </a: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96306" y="2205832"/>
            <a:ext cx="785813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80744" y="2169319"/>
            <a:ext cx="785813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2771775" y="4724400"/>
            <a:ext cx="2160588" cy="500063"/>
          </a:xfrm>
          <a:prstGeom prst="downArrow">
            <a:avLst>
              <a:gd name="adj1" fmla="val 50000"/>
              <a:gd name="adj2" fmla="val 52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89791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428" y="4581128"/>
            <a:ext cx="340857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hutterstock_3106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40768"/>
            <a:ext cx="3048000" cy="20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113" y="549275"/>
            <a:ext cx="8208963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готовность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7467600" cy="52593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B050"/>
                </a:solidFill>
                <a:cs typeface="Times New Roman" pitchFamily="18" charset="0"/>
              </a:rPr>
              <a:t>общение со взрослыми      общение со    					сверстниками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уметь общаться со          - уметь договариваться;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взрослым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собесед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-           - уметь кооперироваться;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ником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- спокойно чувствовать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(осознание контекста        себя в условиях конку-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общения)                  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ренции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4643438" y="1341438"/>
            <a:ext cx="642937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771775" y="1412876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908720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sihologicheskaya-gotovnost-rebenka-k-shk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653137"/>
            <a:ext cx="363589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75" y="620713"/>
            <a:ext cx="9329738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Эмоционально- волевая готовность.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7467600" cy="5402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ребенок способен поставить цель;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принять решение;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 наметить план действия, исполнить его;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проявить определенные усилия в случае преодоления препятствия;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оценить результат своего действия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                 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формируются поступки</a:t>
            </a:r>
            <a:endParaRPr lang="ru-RU" i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771775" y="4076700"/>
            <a:ext cx="23764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gotovnost-rebenka-k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1" y="4581128"/>
            <a:ext cx="271088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hko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858250" cy="833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8518525" algn="l"/>
              </a:tabLs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       </a:t>
            </a:r>
            <a:r>
              <a:rPr lang="ru-RU" sz="2700" b="1" i="1" u="sng" dirty="0" smtClean="0">
                <a:solidFill>
                  <a:srgbClr val="C00000"/>
                </a:solidFill>
              </a:rPr>
              <a:t>Интеллектуальная готовность ребенка к школе</a:t>
            </a:r>
            <a:r>
              <a:rPr lang="ru-RU" sz="2700" u="sng" dirty="0" smtClean="0">
                <a:solidFill>
                  <a:srgbClr val="C00000"/>
                </a:solidFill>
              </a:rPr>
              <a:t> </a:t>
            </a:r>
            <a:endParaRPr lang="ru-RU" sz="27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000125"/>
            <a:ext cx="8748712" cy="5524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*запас конкретных знаний,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* понимание основных закономерностей.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u="sng" dirty="0" smtClean="0">
                <a:solidFill>
                  <a:srgbClr val="00B0F0"/>
                </a:solidFill>
              </a:rPr>
              <a:t>К 6-7 годам</a:t>
            </a:r>
            <a:r>
              <a:rPr lang="ru-RU" dirty="0" smtClean="0">
                <a:solidFill>
                  <a:srgbClr val="00B0F0"/>
                </a:solidFill>
              </a:rPr>
              <a:t> ребенок должен знать свой адрес, название города, где он живет; знать имена и отчества своих родных и близких, кем и где они работают; хорошо ориентироваться во временах года, их последовательности и основных признаках; знать месяцы, дни недели; различать основные виды деревьев, цветов, животных. Он должен ориентироваться во времени, пространстве и ближайшем социальном окружении.</a:t>
            </a:r>
            <a:endParaRPr lang="ru-RU" i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i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8" y="500063"/>
            <a:ext cx="8501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5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286125" y="2357438"/>
            <a:ext cx="1571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38" y="549275"/>
            <a:ext cx="7416801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готовность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527175"/>
            <a:ext cx="7972425" cy="5330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уметь общаться в диалоге,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уметь задавать вопросы,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отвечать на вопросы,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иметь навык пересказа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обладать </a:t>
            </a:r>
            <a:r>
              <a:rPr lang="ru-RU" dirty="0" smtClean="0">
                <a:solidFill>
                  <a:srgbClr val="00B050"/>
                </a:solidFill>
              </a:rPr>
              <a:t> довольно обширным словарем,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</a:rPr>
              <a:t> обладать  основами грамматического строя речи,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</a:rPr>
              <a:t>  обладать  связным высказыванием,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</a:rPr>
              <a:t> обладать  элементами монологической речи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</a:t>
            </a:r>
            <a:r>
              <a:rPr lang="ru-RU" i="1" dirty="0" smtClean="0">
                <a:solidFill>
                  <a:srgbClr val="C00000"/>
                </a:solidFill>
              </a:rPr>
              <a:t>чистота произношения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19250" y="4724400"/>
            <a:ext cx="2928938" cy="571500"/>
          </a:xfrm>
          <a:prstGeom prst="downArrow">
            <a:avLst>
              <a:gd name="adj1" fmla="val 50000"/>
              <a:gd name="adj2" fmla="val 59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podgotovka-k-shk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3536">
            <a:off x="5173743" y="662415"/>
            <a:ext cx="3851920" cy="256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1077</TotalTime>
  <Words>993</Words>
  <Application>Microsoft Office PowerPoint</Application>
  <PresentationFormat>Экран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              Готовность  к   школе</vt:lpstr>
      <vt:lpstr>          Физиологическая готовность_____</vt:lpstr>
      <vt:lpstr> Слабые стороны в  физиологической готовности </vt:lpstr>
      <vt:lpstr>Мотивационная (личностная) готовность</vt:lpstr>
      <vt:lpstr>          Коммуникативная готовность</vt:lpstr>
      <vt:lpstr>                    Эмоционально- волевая готовность.</vt:lpstr>
      <vt:lpstr>        Интеллектуальная готовность ребенка к школе </vt:lpstr>
      <vt:lpstr>                 Речевая готовность</vt:lpstr>
      <vt:lpstr>Презентация PowerPoint</vt:lpstr>
      <vt:lpstr>                Рекомендации логопеда</vt:lpstr>
      <vt:lpstr>Презентация PowerPoint</vt:lpstr>
      <vt:lpstr>                 Готовность родителей</vt:lpstr>
      <vt:lpstr>                      Памятка родителям</vt:lpstr>
      <vt:lpstr>Презентация PowerPoint</vt:lpstr>
      <vt:lpstr>       Памятка родителям от  ребёнка</vt:lpstr>
      <vt:lpstr>Презентация PowerPoint</vt:lpstr>
      <vt:lpstr> 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ребёнка к школе</dc:title>
  <dc:creator>Юрий</dc:creator>
  <cp:lastModifiedBy>Работник</cp:lastModifiedBy>
  <cp:revision>134</cp:revision>
  <dcterms:created xsi:type="dcterms:W3CDTF">2009-01-25T06:26:48Z</dcterms:created>
  <dcterms:modified xsi:type="dcterms:W3CDTF">2016-02-25T12:30:52Z</dcterms:modified>
</cp:coreProperties>
</file>